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34" r:id="rId2"/>
    <p:sldId id="515" r:id="rId3"/>
    <p:sldId id="510" r:id="rId4"/>
    <p:sldId id="257" r:id="rId5"/>
    <p:sldId id="259" r:id="rId6"/>
    <p:sldId id="511" r:id="rId7"/>
    <p:sldId id="516" r:id="rId8"/>
    <p:sldId id="517" r:id="rId9"/>
    <p:sldId id="518" r:id="rId10"/>
    <p:sldId id="519" r:id="rId11"/>
    <p:sldId id="520" r:id="rId12"/>
    <p:sldId id="521" r:id="rId13"/>
    <p:sldId id="512" r:id="rId14"/>
    <p:sldId id="522" r:id="rId15"/>
    <p:sldId id="535" r:id="rId16"/>
    <p:sldId id="524" r:id="rId17"/>
    <p:sldId id="528" r:id="rId18"/>
    <p:sldId id="529" r:id="rId19"/>
    <p:sldId id="526" r:id="rId20"/>
    <p:sldId id="527" r:id="rId21"/>
    <p:sldId id="513" r:id="rId22"/>
    <p:sldId id="260" r:id="rId23"/>
    <p:sldId id="536" r:id="rId24"/>
    <p:sldId id="530" r:id="rId25"/>
    <p:sldId id="533" r:id="rId26"/>
    <p:sldId id="514" r:id="rId27"/>
    <p:sldId id="498" r:id="rId28"/>
    <p:sldId id="5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1951"/>
    <a:srgbClr val="F9F9F9"/>
    <a:srgbClr val="F2EEF2"/>
    <a:srgbClr val="E9F2F2"/>
    <a:srgbClr val="F6F6FF"/>
    <a:srgbClr val="5F5F99"/>
    <a:srgbClr val="8D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7"/>
    <p:restoredTop sz="94661"/>
  </p:normalViewPr>
  <p:slideViewPr>
    <p:cSldViewPr snapToGrid="0" snapToObjects="1">
      <p:cViewPr varScale="1">
        <p:scale>
          <a:sx n="85" d="100"/>
          <a:sy n="85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D2864-9A54-0C46-9067-EB59F0B675F7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7A2D9-CA6F-884E-9B40-757DB9502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E670-C02F-6544-8C87-BBECEA3A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FC5CA-2F96-7C46-A35D-6A8A47BB4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78EA-E24C-EE4E-9972-020734B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4DA8-09AD-1349-B37F-3BB124BD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DFBF-954F-454C-ABD1-73DB0B70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9A7C4-0171-A642-965E-FEE5072AF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F335-1D18-8247-B0BA-F00CE857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0F991-29C0-C04C-B23F-36CC738D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3913A-6294-1C4C-B12D-88339E90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1A12-40D1-1C40-8D8A-051847B8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5FE8D-19B4-D641-BCD5-A5EF6578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FA840-09BB-CD42-BEC7-B255494E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EF5B3-8B75-D049-8174-3BB38F2C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48E61-829A-3C4B-8E8A-F110941A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821F-13E3-1247-AA70-9485F506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F31E-A8D1-7547-83EF-5F36A7FC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356-9986-684A-96A7-5F2F0328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BA81-143F-C846-8ABE-D3024812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ED67-674C-EB4C-8C41-43B4160E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BDE7-FDD4-DD48-9F04-075F08CC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A917A-1CE9-B94F-B979-07956039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C8131B-E76C-6A4C-9B9B-C35C2679F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260F-59B0-164F-866D-743A16BA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1C44B-DE36-414E-86CF-63B6C238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F056-C6D8-A64E-9680-99D6A48C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B6FE-8908-4A4F-BF8C-01E9C352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6BFE-E198-5B4B-8DD8-8F9E07D9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1BAD3CD-D7E0-D84F-AB7F-757194E8D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03EA2ED-BB53-AD4C-A6D4-9AE997C090FB}"/>
              </a:ext>
            </a:extLst>
          </p:cNvPr>
          <p:cNvSpPr txBox="1">
            <a:spLocks/>
          </p:cNvSpPr>
          <p:nvPr userDrawn="1"/>
        </p:nvSpPr>
        <p:spPr>
          <a:xfrm>
            <a:off x="1524000" y="1324734"/>
            <a:ext cx="9144000" cy="146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i="0" dirty="0">
              <a:solidFill>
                <a:schemeClr val="bg1"/>
              </a:solidFill>
              <a:latin typeface="Gotham Bold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5522193-673C-FE48-B43E-B3241FB91EE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2794000"/>
            <a:ext cx="9144000" cy="521385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Gotham Medium" pitchFamily="2" charset="0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98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76CD-8234-FB49-A8C6-C5263A6D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4B08-4FFF-6345-81D6-90C63352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3490-D572-5C42-ADD9-B61F6018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7D35529-EE3C-0C4C-9691-619008682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86"/>
            <a:ext cx="12541956" cy="6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32D5-409B-FC40-9E1B-A6CDEBFF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152C-D91C-2146-BEBF-666F4AFC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DCD8-6272-9C4D-8BF9-8C1929424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6CC6C-A8D5-554E-BDD5-4E2BE2BFA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E5740-D4BA-5242-AC64-C5EAE7907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C4DA8-0792-414D-B85D-321D7635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F7B14-1711-9F42-819A-6D9AD784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AFBF1-2547-0C4C-9ED2-44477B4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CADB-9CC4-A743-A419-82DB7E10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761E7-4AAB-A349-AEB6-3923AAA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F084C-860A-1D4B-8FA0-0ABBA877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EF835-20DF-FC48-8665-64E6A59D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44152-3A3B-9F46-80DA-51EF538C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8931-6375-9149-98D2-41256BB8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93B9-B5B4-E348-9313-F6A8E19D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44A0-9CF2-7541-AC3C-32D9ED4F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682D-E94C-D24D-AAF9-5CDF5AA6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71C0A-AEA1-1E4D-BEC4-C55F80D7A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C3FB0-F1EC-FF41-90D6-9E3513C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47231-75B8-2640-90BD-AFC1BC9E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499CA-F2F7-4E4F-B922-62575241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E1AF-D2E5-1940-93B4-D69F9E74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7D88A-187A-2B44-96D6-C1EF2DE3A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1193-4D51-324E-BB40-912FA94B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5BD32-D8A1-DD44-872A-C3C7CCC1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E9A2-0845-684E-BCEB-5FC227C8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F43F-5CE5-4846-B38F-CD6BCA25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3BBA1-5653-274A-96CA-0E215C66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F374-DE35-B142-B96C-EA21C3DD2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00589-E20A-2B4D-9F12-11A4F8DC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5683-D02F-9D4D-9329-EEE109B5E66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0D7E-0991-6448-BD68-61D9480D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9133A-C9D1-C442-B76E-6B6DDED4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33B8-5139-1D49-B4E1-74B770ADAA7F}"/>
              </a:ext>
            </a:extLst>
          </p:cNvPr>
          <p:cNvSpPr txBox="1">
            <a:spLocks/>
          </p:cNvSpPr>
          <p:nvPr/>
        </p:nvSpPr>
        <p:spPr>
          <a:xfrm>
            <a:off x="464326" y="2358189"/>
            <a:ext cx="3470001" cy="220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8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  <a:r>
              <a:rPr lang="en-US" altLang="ko-KR" sz="48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Produkt-Schulung</a:t>
            </a:r>
            <a:endParaRPr lang="en-US" altLang="ko-KR" sz="48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33E848-70A4-4A4D-BBA7-D57CDE64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48" y="1431757"/>
            <a:ext cx="6891926" cy="54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bestätigen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die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Produktion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von AHK-Cu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durch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DE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Blutproben zur Messung der AHK-</a:t>
            </a:r>
            <a:r>
              <a:rPr lang="de-DE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Cu</a:t>
            </a:r>
            <a:r>
              <a:rPr lang="de-DE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-Konzentrationen wurden zu Studienbeginn sowie 24 Stunden und 7 Tage nach dem Tragen des Pflasters entnommen. Eine Stichprobe von 10 Probanden, die aus Männern und Frauen im Alter von 40-81 Jahren bestand, wurde für die Teilnahme in einer Studie ausgewählt.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3222-36DB-5C46-BF3E-FD6E91F4026A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2C60AC-F099-EF45-8BD1-9D061924603E}"/>
              </a:ext>
            </a:extLst>
          </p:cNvPr>
          <p:cNvCxnSpPr>
            <a:stCxn id="9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71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bestätigen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die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Produktion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von AHK-Cu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durch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Blutproben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zur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Messung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der AHK-Cu-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Konzentrationen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wurden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zu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Studienbeginn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sowie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24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Stunden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und 7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Tage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nach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dem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Tragen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des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Pflasters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entnommen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 Eine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Stichprobe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von 10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Probanden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die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aus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Männern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und Frauen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im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Alter von 40-81 Jahren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bestand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wurden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für die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Teilnahme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in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einer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Studie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ausgewählt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CEF24-2C86-BB4D-BB6C-3F59BB1A2F00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01ECE-5F59-774D-8B4E-70F39F461B4E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AD4A94-E941-2C49-9E37-DFAE4DE4DC53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BF40-43C8-634F-BB23-16E522648267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5BD445-9EDE-DF47-9868-4A1CCD7E1C6A}"/>
              </a:ext>
            </a:extLst>
          </p:cNvPr>
          <p:cNvSpPr txBox="1">
            <a:spLocks/>
          </p:cNvSpPr>
          <p:nvPr/>
        </p:nvSpPr>
        <p:spPr>
          <a:xfrm>
            <a:off x="4747271" y="250110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DE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Eine Studie ergab, dass es bei Menschen, die sich nicht vegan oder vegetarisch ernährten, tendenziell einen Anstieg von AHK-</a:t>
            </a:r>
            <a:r>
              <a:rPr lang="de-DE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Cu</a:t>
            </a:r>
            <a:r>
              <a:rPr lang="de-DE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gab. In dieser Gruppe gibt es normalerweise einen Mangel an Alanin.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DE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Um bestmögliche Ergebnisse mit X49™ zu erzielen, wird der Konsum von Lebensmitteln, die reich an Alanin sind, oder bei Bedarf die Einnahme von Nahrungsergänzungsmitteln empfohlen. Fleisch, Geflügel, Fisch, Milchprodukte, Eier, Soja, Bohnen.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ko-KR" sz="18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521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Studien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bestätigen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die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Produktion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von AHK-Cu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durch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</a:p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Blutproben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zur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Messung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der AHK-Cu-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Konzentrationen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wurden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zu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Studienbeginn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sowie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24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Stunden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und 7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Tage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nach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dem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Tragen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des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Pflasters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entnommen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 Eine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Stichprobe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von 10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Probanden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die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aus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Männern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und Frauen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im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Alter von 40-81 Jahren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bestand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wurde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für die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Teilnahme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in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einer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Studie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ausgewählt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5E46E7-9E45-FA4D-BA04-B8796C0D7945}"/>
              </a:ext>
            </a:extLst>
          </p:cNvPr>
          <p:cNvSpPr txBox="1">
            <a:spLocks/>
          </p:cNvSpPr>
          <p:nvPr/>
        </p:nvSpPr>
        <p:spPr>
          <a:xfrm>
            <a:off x="4747271" y="2376311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Eine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Studie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ergab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dass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es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bei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Menschen, die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sich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nicht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vegan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oder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vegetarisch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ernährten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tendenziell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einen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Anstieg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von AHK-Cu gab. In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dieser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Gruppe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gibt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es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normalerweise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einen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Mangel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an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Alanin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Um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bestmögliche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Ergebnisse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mit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X49™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zu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erzielen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wird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der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Konsum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von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Lebensmitteln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die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reich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an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Alanin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sind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oder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bei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Bedarf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die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Einnahme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von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Nahrungsergänzungsmitteln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empfohlen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Fleisch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Geflügel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Fisch,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Milchprodukte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Eier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Soja,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Bohnen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4D9DB-D0AF-B948-966B-4457B8A34CA0}"/>
              </a:ext>
            </a:extLst>
          </p:cNvPr>
          <p:cNvSpPr txBox="1">
            <a:spLocks/>
          </p:cNvSpPr>
          <p:nvPr/>
        </p:nvSpPr>
        <p:spPr>
          <a:xfrm>
            <a:off x="4747271" y="4773236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de-DE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In einer separaten Studie wurde statistische Signifikanz erzielt, die zeigte, dass die Verstoffwechslung von AHK-</a:t>
            </a:r>
            <a:r>
              <a:rPr lang="de-DE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Cu</a:t>
            </a:r>
            <a:r>
              <a:rPr lang="de-DE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durch die Anwendung zunahm und so die Knochengesundheit unterstützte.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760C5-F36A-FF49-9E67-16B82A2AC1C4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5E7D10-0F1E-3A48-8943-ABCBB14A3F6A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3ABD3E-0356-2D48-B12A-B3F477BD9E68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B36-880B-9944-B664-4B1FA019914F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7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91CC8C-C107-1741-B896-280F0AA9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220048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4800" dirty="0">
                <a:solidFill>
                  <a:schemeClr val="bg1"/>
                </a:solidFill>
                <a:latin typeface="Gotham Medium" pitchFamily="2" charset="0"/>
              </a:rPr>
              <a:t>Welche Vorteile kann ich von X49™ erwarten? </a:t>
            </a:r>
            <a:br>
              <a:rPr lang="de-DE" sz="4800" dirty="0">
                <a:solidFill>
                  <a:schemeClr val="bg1"/>
                </a:solidFill>
                <a:latin typeface="Gotham Medium" pitchFamily="2" charset="0"/>
              </a:rPr>
            </a:br>
            <a:endParaRPr lang="en-IE" sz="4800" dirty="0">
              <a:solidFill>
                <a:schemeClr val="bg1"/>
              </a:solidFill>
              <a:latin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5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FAEDC-D029-D049-A573-AACD05D5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326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7AC69-BE98-3542-A11A-F92A06D6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57EA75-C4C9-AA41-AF0C-41103D41CA8F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Vorteile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des X49™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DC160-D07F-5C4B-8A0A-52FD3403383F}"/>
              </a:ext>
            </a:extLst>
          </p:cNvPr>
          <p:cNvSpPr/>
          <p:nvPr/>
        </p:nvSpPr>
        <p:spPr>
          <a:xfrm>
            <a:off x="8384885" y="2959885"/>
            <a:ext cx="348988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Gotham Book" pitchFamily="2" charset="0"/>
              </a:rPr>
              <a:t>Bauen Sie schnell und sicher Muskeln auf.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Gotham Book" pitchFamily="2" charset="0"/>
              </a:rPr>
              <a:t>Gewinnen Sie Kraft und erlangen Sie Kraft zurück, die mit der Zeit verloren ging. 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Gotham Book" pitchFamily="2" charset="0"/>
              </a:rPr>
              <a:t>Erzielen Sie schon in der ersten Woche der Anwendung eine Steigerung der Ausdauer. 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Gotham Book" pitchFamily="2" charset="0"/>
              </a:rPr>
              <a:t>Verbessern und schützen Sie Ihre Herzkreislauf-Gesundheit im allgemein.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618DE-E996-004A-8889-21C43EC1BC5E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5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C260-D554-6E4D-8300-24586749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6AABEC-678A-0045-893C-29FE8BC9D464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Vorteile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des X49™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EE97B-7C89-AB49-A675-0BF92FF72BD3}"/>
              </a:ext>
            </a:extLst>
          </p:cNvPr>
          <p:cNvSpPr/>
          <p:nvPr/>
        </p:nvSpPr>
        <p:spPr>
          <a:xfrm>
            <a:off x="1269954" y="1494897"/>
            <a:ext cx="1886375" cy="683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 algn="ctr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Übung</a:t>
            </a: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4BD93-8FAC-B945-ABB3-486250BC402B}"/>
              </a:ext>
            </a:extLst>
          </p:cNvPr>
          <p:cNvSpPr/>
          <p:nvPr/>
        </p:nvSpPr>
        <p:spPr>
          <a:xfrm>
            <a:off x="8753471" y="2959885"/>
            <a:ext cx="3147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latin typeface="Gotham Book" pitchFamily="2" charset="0"/>
              </a:rPr>
              <a:t>Ergebnisse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otham Book" pitchFamily="2" charset="0"/>
              </a:rPr>
              <a:t>einer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otham Book" pitchFamily="2" charset="0"/>
              </a:rPr>
              <a:t>klinischen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otham Book" pitchFamily="2" charset="0"/>
              </a:rPr>
              <a:t>Studie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otham Book" pitchFamily="2" charset="0"/>
              </a:rPr>
              <a:t>mit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 20 </a:t>
            </a:r>
            <a:r>
              <a:rPr lang="en-US" sz="2400" dirty="0" err="1">
                <a:solidFill>
                  <a:schemeClr val="bg1"/>
                </a:solidFill>
                <a:latin typeface="Gotham Book" pitchFamily="2" charset="0"/>
              </a:rPr>
              <a:t>Probanden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F3561-5313-2246-B70D-6F1C356DC1F5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EA963FC-A45A-474A-9202-8A86DFED8841}"/>
              </a:ext>
            </a:extLst>
          </p:cNvPr>
          <p:cNvSpPr/>
          <p:nvPr/>
        </p:nvSpPr>
        <p:spPr>
          <a:xfrm>
            <a:off x="3993053" y="1494897"/>
            <a:ext cx="4908644" cy="1044398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Verbesserung</a:t>
            </a: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 in % 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nach</a:t>
            </a: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 2 </a:t>
            </a:r>
            <a:r>
              <a:rPr lang="en-IE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Monaten</a:t>
            </a: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7E6B2-0505-A34B-859E-F92FD12091E4}"/>
              </a:ext>
            </a:extLst>
          </p:cNvPr>
          <p:cNvSpPr/>
          <p:nvPr/>
        </p:nvSpPr>
        <p:spPr>
          <a:xfrm>
            <a:off x="4112806" y="3124190"/>
            <a:ext cx="2578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70,59 %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81,82 %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47,06 %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112,50 %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74,49 %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E7FD3-62C0-994E-B7E0-6A4A9BD6B730}"/>
              </a:ext>
            </a:extLst>
          </p:cNvPr>
          <p:cNvSpPr/>
          <p:nvPr/>
        </p:nvSpPr>
        <p:spPr>
          <a:xfrm>
            <a:off x="1382431" y="3124190"/>
            <a:ext cx="23444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Sit-ups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Liegestütze</a:t>
            </a:r>
            <a:endParaRPr lang="en-IE" sz="2400" dirty="0">
              <a:solidFill>
                <a:srgbClr val="7C1951"/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Kniebeugen</a:t>
            </a:r>
            <a:endParaRPr lang="en-IE" sz="2400" dirty="0">
              <a:solidFill>
                <a:srgbClr val="7C1951"/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Bizep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-Curl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Griffkraft</a:t>
            </a:r>
            <a:endParaRPr lang="en-IE" sz="2400" dirty="0">
              <a:solidFill>
                <a:srgbClr val="7C1951"/>
              </a:solidFill>
              <a:latin typeface="Gotham Book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61644-E969-1642-A6E3-4F94D7DDFE9E}"/>
              </a:ext>
            </a:extLst>
          </p:cNvPr>
          <p:cNvSpPr/>
          <p:nvPr/>
        </p:nvSpPr>
        <p:spPr>
          <a:xfrm rot="16200000" flipH="1">
            <a:off x="4213867" y="-48136"/>
            <a:ext cx="45719" cy="5630479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4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otham Medium" pitchFamily="2" charset="0"/>
              </a:rPr>
              <a:t>Alter:</a:t>
            </a:r>
            <a:r>
              <a:rPr lang="en-US" sz="1600" dirty="0">
                <a:latin typeface="Gotham Light" pitchFamily="2" charset="0"/>
              </a:rPr>
              <a:t> 		74</a:t>
            </a:r>
          </a:p>
          <a:p>
            <a:r>
              <a:rPr lang="en-US" sz="1600" dirty="0" err="1">
                <a:latin typeface="Gotham Medium" pitchFamily="2" charset="0"/>
              </a:rPr>
              <a:t>Geschlecht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 err="1">
                <a:latin typeface="Gotham Light" pitchFamily="2" charset="0"/>
              </a:rPr>
              <a:t>Männlich</a:t>
            </a:r>
            <a:endParaRPr lang="en-US" sz="1600" dirty="0">
              <a:latin typeface="Gotham Light" pitchFamily="2" charset="0"/>
            </a:endParaRPr>
          </a:p>
          <a:p>
            <a:r>
              <a:rPr lang="en-US" sz="1600" dirty="0" err="1">
                <a:latin typeface="Gotham Medium" pitchFamily="2" charset="0"/>
              </a:rPr>
              <a:t>Körperfett</a:t>
            </a:r>
            <a:r>
              <a:rPr lang="en-US" sz="1600" dirty="0">
                <a:latin typeface="Gotham Medium" pitchFamily="2" charset="0"/>
              </a:rPr>
              <a:t> in %: 	</a:t>
            </a:r>
            <a:r>
              <a:rPr lang="en-US" sz="1600" dirty="0">
                <a:latin typeface="Gotham Light" pitchFamily="2" charset="0"/>
              </a:rPr>
              <a:t>37,55 %</a:t>
            </a:r>
            <a:endParaRPr lang="en-US" sz="1600" dirty="0">
              <a:latin typeface="Gotham Medium" pitchFamily="2" charset="0"/>
            </a:endParaRPr>
          </a:p>
          <a:p>
            <a:r>
              <a:rPr lang="en-US" sz="1600" dirty="0" err="1">
                <a:latin typeface="Gotham Medium" pitchFamily="2" charset="0"/>
              </a:rPr>
              <a:t>Fettmasse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30,2 kg</a:t>
            </a:r>
          </a:p>
          <a:p>
            <a:r>
              <a:rPr lang="en-US" sz="1600" dirty="0" err="1">
                <a:latin typeface="Gotham Medium" pitchFamily="2" charset="0"/>
              </a:rPr>
              <a:t>Fettfreie</a:t>
            </a:r>
            <a:r>
              <a:rPr lang="en-US" sz="1600" dirty="0">
                <a:latin typeface="Gotham Medium" pitchFamily="2" charset="0"/>
              </a:rPr>
              <a:t> Masse: 	</a:t>
            </a:r>
            <a:r>
              <a:rPr lang="en-US" sz="1600" dirty="0">
                <a:latin typeface="Gotham Light" pitchFamily="2" charset="0"/>
              </a:rPr>
              <a:t>49,6 kg</a:t>
            </a:r>
          </a:p>
          <a:p>
            <a:r>
              <a:rPr lang="en-US" sz="1600" dirty="0" err="1">
                <a:latin typeface="Gotham Medium" pitchFamily="2" charset="0"/>
              </a:rPr>
              <a:t>Gesundheitsrisiko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53 % </a:t>
            </a:r>
            <a:r>
              <a:rPr lang="en-US" sz="1600" dirty="0" err="1">
                <a:latin typeface="Gotham Light" pitchFamily="2" charset="0"/>
              </a:rPr>
              <a:t>höher</a:t>
            </a:r>
            <a:r>
              <a:rPr lang="en-US" sz="1600" dirty="0">
                <a:latin typeface="Gotham Light" pitchFamily="2" charset="0"/>
              </a:rPr>
              <a:t> </a:t>
            </a:r>
            <a:r>
              <a:rPr lang="en-US" sz="1600" dirty="0" err="1">
                <a:latin typeface="Gotham Light" pitchFamily="2" charset="0"/>
              </a:rPr>
              <a:t>als</a:t>
            </a:r>
            <a:r>
              <a:rPr lang="en-US" sz="1600" dirty="0">
                <a:latin typeface="Gotham Light" pitchFamily="2" charset="0"/>
              </a:rPr>
              <a:t> ideal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VORHER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Körperscans</a:t>
            </a:r>
            <a:endParaRPr lang="en-US" sz="4800" dirty="0">
              <a:solidFill>
                <a:srgbClr val="7C1951"/>
              </a:solidFill>
              <a:latin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1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8DD6F-D1B3-0C47-9302-F992621EB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71"/>
          <a:stretch/>
        </p:blipFill>
        <p:spPr>
          <a:xfrm>
            <a:off x="745846" y="4602398"/>
            <a:ext cx="2047750" cy="17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otham Medium" pitchFamily="2" charset="0"/>
              </a:rPr>
              <a:t>Alter:</a:t>
            </a:r>
            <a:r>
              <a:rPr lang="en-US" sz="1600" dirty="0">
                <a:latin typeface="Gotham Light" pitchFamily="2" charset="0"/>
              </a:rPr>
              <a:t> 		74</a:t>
            </a:r>
          </a:p>
          <a:p>
            <a:r>
              <a:rPr lang="en-US" sz="1600" dirty="0" err="1">
                <a:latin typeface="Gotham Medium" pitchFamily="2" charset="0"/>
              </a:rPr>
              <a:t>Geschlecht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 err="1">
                <a:latin typeface="Gotham Light" pitchFamily="2" charset="0"/>
              </a:rPr>
              <a:t>Männlich</a:t>
            </a:r>
            <a:endParaRPr lang="en-US" sz="1600" dirty="0">
              <a:latin typeface="Gotham Light" pitchFamily="2" charset="0"/>
            </a:endParaRPr>
          </a:p>
          <a:p>
            <a:r>
              <a:rPr lang="en-US" sz="1600" dirty="0" err="1">
                <a:latin typeface="Gotham Medium" pitchFamily="2" charset="0"/>
              </a:rPr>
              <a:t>Körperfett</a:t>
            </a:r>
            <a:r>
              <a:rPr lang="en-US" sz="1600" dirty="0">
                <a:latin typeface="Gotham Medium" pitchFamily="2" charset="0"/>
              </a:rPr>
              <a:t> in %: 	</a:t>
            </a:r>
            <a:r>
              <a:rPr lang="en-US" sz="1600" dirty="0">
                <a:latin typeface="Gotham Light" pitchFamily="2" charset="0"/>
              </a:rPr>
              <a:t>37,55 %</a:t>
            </a:r>
            <a:endParaRPr lang="en-US" sz="1600" dirty="0">
              <a:latin typeface="Gotham Medium" pitchFamily="2" charset="0"/>
            </a:endParaRPr>
          </a:p>
          <a:p>
            <a:r>
              <a:rPr lang="en-US" sz="1600" dirty="0" err="1">
                <a:latin typeface="Gotham Medium" pitchFamily="2" charset="0"/>
              </a:rPr>
              <a:t>Fettmasse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30,2 kg</a:t>
            </a:r>
          </a:p>
          <a:p>
            <a:r>
              <a:rPr lang="en-US" sz="1600" dirty="0" err="1">
                <a:latin typeface="Gotham Medium" pitchFamily="2" charset="0"/>
              </a:rPr>
              <a:t>Fettfreie</a:t>
            </a:r>
            <a:r>
              <a:rPr lang="en-US" sz="1600" dirty="0">
                <a:latin typeface="Gotham Medium" pitchFamily="2" charset="0"/>
              </a:rPr>
              <a:t> Masse: 	</a:t>
            </a:r>
            <a:r>
              <a:rPr lang="en-US" sz="1600" dirty="0">
                <a:latin typeface="Gotham Light" pitchFamily="2" charset="0"/>
              </a:rPr>
              <a:t>49,6 kg</a:t>
            </a:r>
          </a:p>
          <a:p>
            <a:r>
              <a:rPr lang="en-US" sz="1600" dirty="0" err="1">
                <a:latin typeface="Gotham Medium" pitchFamily="2" charset="0"/>
              </a:rPr>
              <a:t>Gesundheitsrisiko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53 % </a:t>
            </a:r>
            <a:r>
              <a:rPr lang="en-US" sz="1600" dirty="0" err="1">
                <a:latin typeface="Gotham Light" pitchFamily="2" charset="0"/>
              </a:rPr>
              <a:t>höher</a:t>
            </a:r>
            <a:r>
              <a:rPr lang="en-US" sz="1600" dirty="0">
                <a:latin typeface="Gotham Light" pitchFamily="2" charset="0"/>
              </a:rPr>
              <a:t> </a:t>
            </a:r>
            <a:r>
              <a:rPr lang="en-US" sz="1600" dirty="0" err="1">
                <a:latin typeface="Gotham Light" pitchFamily="2" charset="0"/>
              </a:rPr>
              <a:t>als</a:t>
            </a:r>
            <a:r>
              <a:rPr lang="en-US" sz="1600" dirty="0">
                <a:latin typeface="Gotham Light" pitchFamily="2" charset="0"/>
              </a:rPr>
              <a:t> ideal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9892B-1A5E-8740-BE1D-DB9F855BB642}"/>
              </a:ext>
            </a:extLst>
          </p:cNvPr>
          <p:cNvSpPr txBox="1"/>
          <p:nvPr/>
        </p:nvSpPr>
        <p:spPr>
          <a:xfrm>
            <a:off x="3344811" y="4766348"/>
            <a:ext cx="4461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otham Medium" pitchFamily="2" charset="0"/>
              </a:rPr>
              <a:t>Alter:</a:t>
            </a:r>
            <a:r>
              <a:rPr lang="en-US" sz="1600" dirty="0">
                <a:latin typeface="Gotham Light" pitchFamily="2" charset="0"/>
              </a:rPr>
              <a:t> 		74</a:t>
            </a:r>
          </a:p>
          <a:p>
            <a:r>
              <a:rPr lang="en-US" sz="1600" dirty="0" err="1">
                <a:latin typeface="Gotham Medium" pitchFamily="2" charset="0"/>
              </a:rPr>
              <a:t>Geschlecht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 err="1">
                <a:latin typeface="Gotham Light" pitchFamily="2" charset="0"/>
              </a:rPr>
              <a:t>Männlich</a:t>
            </a:r>
            <a:endParaRPr lang="en-US" sz="1600" dirty="0">
              <a:latin typeface="Gotham Light" pitchFamily="2" charset="0"/>
            </a:endParaRPr>
          </a:p>
          <a:p>
            <a:r>
              <a:rPr lang="en-US" sz="1600" dirty="0" err="1">
                <a:latin typeface="Gotham Medium" pitchFamily="2" charset="0"/>
              </a:rPr>
              <a:t>Körperfett</a:t>
            </a:r>
            <a:r>
              <a:rPr lang="en-US" sz="1600" dirty="0">
                <a:latin typeface="Gotham Medium" pitchFamily="2" charset="0"/>
              </a:rPr>
              <a:t> in %: 	</a:t>
            </a:r>
            <a:r>
              <a:rPr lang="en-US" sz="1600" dirty="0">
                <a:latin typeface="Gotham Light" pitchFamily="2" charset="0"/>
              </a:rPr>
              <a:t>33,5 %</a:t>
            </a:r>
            <a:endParaRPr lang="en-US" sz="1600" dirty="0">
              <a:latin typeface="Gotham Medium" pitchFamily="2" charset="0"/>
            </a:endParaRPr>
          </a:p>
          <a:p>
            <a:r>
              <a:rPr lang="en-US" sz="1600" dirty="0" err="1">
                <a:latin typeface="Gotham Medium" pitchFamily="2" charset="0"/>
              </a:rPr>
              <a:t>Fettmasse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27,0 kg</a:t>
            </a:r>
          </a:p>
          <a:p>
            <a:r>
              <a:rPr lang="en-US" sz="1600" dirty="0" err="1">
                <a:latin typeface="Gotham Medium" pitchFamily="2" charset="0"/>
              </a:rPr>
              <a:t>Fettfreie</a:t>
            </a:r>
            <a:r>
              <a:rPr lang="en-US" sz="1600" dirty="0">
                <a:latin typeface="Gotham Medium" pitchFamily="2" charset="0"/>
              </a:rPr>
              <a:t> Masse: 	</a:t>
            </a:r>
            <a:r>
              <a:rPr lang="en-US" sz="1600" dirty="0">
                <a:latin typeface="Gotham Light" pitchFamily="2" charset="0"/>
              </a:rPr>
              <a:t>53,3 kg</a:t>
            </a:r>
          </a:p>
          <a:p>
            <a:r>
              <a:rPr lang="en-US" sz="1600" dirty="0" err="1">
                <a:latin typeface="Gotham Medium" pitchFamily="2" charset="0"/>
              </a:rPr>
              <a:t>Gesundheitsrisiko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20 % </a:t>
            </a:r>
            <a:r>
              <a:rPr lang="en-US" sz="1600" dirty="0" err="1">
                <a:latin typeface="Gotham Light" pitchFamily="2" charset="0"/>
              </a:rPr>
              <a:t>höher</a:t>
            </a:r>
            <a:r>
              <a:rPr lang="en-US" sz="1600" dirty="0">
                <a:latin typeface="Gotham Light" pitchFamily="2" charset="0"/>
              </a:rPr>
              <a:t> </a:t>
            </a:r>
            <a:r>
              <a:rPr lang="en-US" sz="1600" dirty="0" err="1">
                <a:latin typeface="Gotham Light" pitchFamily="2" charset="0"/>
              </a:rPr>
              <a:t>als</a:t>
            </a:r>
            <a:r>
              <a:rPr lang="en-US" sz="1600" dirty="0">
                <a:latin typeface="Gotham Light" pitchFamily="2" charset="0"/>
              </a:rPr>
              <a:t> ideal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BEFORE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279C5-00C2-504C-BFBF-CCC9687C258F}"/>
              </a:ext>
            </a:extLst>
          </p:cNvPr>
          <p:cNvSpPr/>
          <p:nvPr/>
        </p:nvSpPr>
        <p:spPr>
          <a:xfrm>
            <a:off x="3344811" y="4243128"/>
            <a:ext cx="170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NACHHER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Körperscans</a:t>
            </a:r>
            <a:endParaRPr lang="en-US" sz="4800" dirty="0">
              <a:solidFill>
                <a:srgbClr val="7C1951"/>
              </a:solidFill>
              <a:latin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E85EC-BB0A-6945-ADC0-E600313E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3D10B-16A6-EF4F-B3D9-BDDD822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C95832-1677-FF4F-9E4B-D9F2B6231D74}"/>
              </a:ext>
            </a:extLst>
          </p:cNvPr>
          <p:cNvSpPr txBox="1">
            <a:spLocks/>
          </p:cNvSpPr>
          <p:nvPr/>
        </p:nvSpPr>
        <p:spPr>
          <a:xfrm>
            <a:off x="8693311" y="1419730"/>
            <a:ext cx="3157792" cy="1366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Vorteile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des X49™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9414B-815C-0E49-97D2-ADC735A5E825}"/>
              </a:ext>
            </a:extLst>
          </p:cNvPr>
          <p:cNvSpPr/>
          <p:nvPr/>
        </p:nvSpPr>
        <p:spPr>
          <a:xfrm>
            <a:off x="8312693" y="3176459"/>
            <a:ext cx="355044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Gotham Book" pitchFamily="2" charset="0"/>
              </a:rPr>
              <a:t>Gestärkte Knochen für ein felsenfestes Fundament. 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Gotham Book" pitchFamily="2" charset="0"/>
              </a:rPr>
              <a:t>Erholen Sie sich schneller, trotz Ihres Alters. 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Gotham Book" pitchFamily="2" charset="0"/>
              </a:rPr>
              <a:t>Unterstützt die Gesundheit und Funktion des Herzens.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F8371-8BD3-5745-9A8B-48D6BF170556}"/>
              </a:ext>
            </a:extLst>
          </p:cNvPr>
          <p:cNvCxnSpPr>
            <a:cxnSpLocks/>
          </p:cNvCxnSpPr>
          <p:nvPr/>
        </p:nvCxnSpPr>
        <p:spPr>
          <a:xfrm>
            <a:off x="8807115" y="2922768"/>
            <a:ext cx="2117557" cy="0"/>
          </a:xfrm>
          <a:prstGeom prst="line">
            <a:avLst/>
          </a:prstGeom>
          <a:ln>
            <a:solidFill>
              <a:schemeClr val="bg1">
                <a:alpha val="400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5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84B275-FCAC-DE4E-8070-D853DA3444FE}"/>
              </a:ext>
            </a:extLst>
          </p:cNvPr>
          <p:cNvSpPr/>
          <p:nvPr/>
        </p:nvSpPr>
        <p:spPr>
          <a:xfrm>
            <a:off x="8486256" y="1271752"/>
            <a:ext cx="45719" cy="3940582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FFC946-8EFC-BC46-A1CE-B841B3011E64}"/>
              </a:ext>
            </a:extLst>
          </p:cNvPr>
          <p:cNvSpPr/>
          <p:nvPr/>
        </p:nvSpPr>
        <p:spPr>
          <a:xfrm>
            <a:off x="8531976" y="4412892"/>
            <a:ext cx="2890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7C1951"/>
                </a:solidFill>
                <a:latin typeface="Gotham Book" pitchFamily="2" charset="0"/>
              </a:rPr>
              <a:t>DIASTOLISCH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971C12-B4F8-E844-89BD-131FC5380302}"/>
              </a:ext>
            </a:extLst>
          </p:cNvPr>
          <p:cNvSpPr/>
          <p:nvPr/>
        </p:nvSpPr>
        <p:spPr>
          <a:xfrm>
            <a:off x="9111195" y="1599618"/>
            <a:ext cx="1649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7C1951"/>
                </a:solidFill>
                <a:latin typeface="Gotham Book" pitchFamily="2" charset="0"/>
              </a:rPr>
              <a:t>SYSTOLISCH</a:t>
            </a:r>
            <a:endParaRPr lang="en-US" sz="2400" dirty="0">
              <a:solidFill>
                <a:srgbClr val="7C195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36578-19D0-0E4D-B21A-4158628EFE96}"/>
              </a:ext>
            </a:extLst>
          </p:cNvPr>
          <p:cNvSpPr/>
          <p:nvPr/>
        </p:nvSpPr>
        <p:spPr>
          <a:xfrm>
            <a:off x="9418170" y="2308896"/>
            <a:ext cx="1117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110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F4EA4-7842-D341-A87A-4BB27056A90E}"/>
              </a:ext>
            </a:extLst>
          </p:cNvPr>
          <p:cNvSpPr/>
          <p:nvPr/>
        </p:nvSpPr>
        <p:spPr>
          <a:xfrm>
            <a:off x="9474276" y="3338561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70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E45922-74C1-494F-B491-A9B0BFCBA8F0}"/>
              </a:ext>
            </a:extLst>
          </p:cNvPr>
          <p:cNvCxnSpPr>
            <a:cxnSpLocks/>
          </p:cNvCxnSpPr>
          <p:nvPr/>
        </p:nvCxnSpPr>
        <p:spPr>
          <a:xfrm>
            <a:off x="9068927" y="3242043"/>
            <a:ext cx="1816100" cy="0"/>
          </a:xfrm>
          <a:prstGeom prst="line">
            <a:avLst/>
          </a:prstGeom>
          <a:ln w="31750"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5BD8DA4-064D-D341-A132-E48E6EA4CD4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Vorteile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des X49™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26F14A-27D4-DF40-B6B5-26BE83E3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7916340" cy="4351338"/>
          </a:xfrm>
        </p:spPr>
        <p:txBody>
          <a:bodyPr>
            <a:normAutofit/>
          </a:bodyPr>
          <a:lstStyle/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Studienergebnisse zeigen eine Verringerung des Blutdrucks: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solidFill>
                  <a:srgbClr val="7C1951"/>
                </a:solidFill>
                <a:latin typeface="Gotham Medium" pitchFamily="2" charset="0"/>
              </a:rPr>
              <a:t>Nur X49™  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Verringerung des systolischen Blutdrucks um 5,51 % 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solidFill>
                  <a:srgbClr val="7C1951"/>
                </a:solidFill>
                <a:latin typeface="Gotham Medium" pitchFamily="2" charset="0"/>
              </a:rPr>
              <a:t>X39® + X49™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Verringerung des systolischen Blutdrucks um 7,75 %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Verringerung des diastolischen Blutdrucks um 17,98 %</a:t>
            </a:r>
          </a:p>
        </p:txBody>
      </p:sp>
    </p:spTree>
    <p:extLst>
      <p:ext uri="{BB962C8B-B14F-4D97-AF65-F5344CB8AC3E}">
        <p14:creationId xmlns:p14="http://schemas.microsoft.com/office/powerpoint/2010/main" val="28595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16D60D-9C5E-9849-A79A-252209381C3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Präsentations-</a:t>
            </a:r>
            <a:r>
              <a:rPr lang="en-US" sz="4800" i="1" dirty="0" err="1">
                <a:solidFill>
                  <a:srgbClr val="7C1951"/>
                </a:solidFill>
                <a:latin typeface="Gotham Light" pitchFamily="2" charset="0"/>
              </a:rPr>
              <a:t>Übersicht</a:t>
            </a:r>
            <a:endParaRPr lang="en-US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2757F-AC07-DC49-BFE5-C9510A8C0490}"/>
              </a:ext>
            </a:extLst>
          </p:cNvPr>
          <p:cNvSpPr txBox="1">
            <a:spLocks/>
          </p:cNvSpPr>
          <p:nvPr/>
        </p:nvSpPr>
        <p:spPr>
          <a:xfrm>
            <a:off x="886775" y="2000031"/>
            <a:ext cx="10589878" cy="370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latin typeface="Gotham Book" pitchFamily="2" charset="0"/>
              </a:rPr>
              <a:t>Übersicht der Produktvorteile. </a:t>
            </a:r>
          </a:p>
          <a:p>
            <a:pPr algn="l"/>
            <a:r>
              <a:rPr lang="de-DE" dirty="0">
                <a:latin typeface="Gotham Book" pitchFamily="2" charset="0"/>
              </a:rPr>
              <a:t>Warum ist das X49™ der perfekte Begleiter für des X39®? </a:t>
            </a:r>
          </a:p>
          <a:p>
            <a:pPr algn="l"/>
            <a:r>
              <a:rPr lang="de-DE" dirty="0">
                <a:latin typeface="Gotham Book" pitchFamily="2" charset="0"/>
              </a:rPr>
              <a:t>Welche Vorteile kann ich von X49™ erwarten? </a:t>
            </a:r>
          </a:p>
          <a:p>
            <a:pPr algn="l"/>
            <a:r>
              <a:rPr lang="de-DE" dirty="0">
                <a:latin typeface="Gotham Book" pitchFamily="2" charset="0"/>
              </a:rPr>
              <a:t>Welche Vorteile kann ich bei gemeinsamer Anwendung von X39® &amp; X49™ erwarten?</a:t>
            </a:r>
          </a:p>
          <a:p>
            <a:pPr algn="l"/>
            <a:r>
              <a:rPr lang="de-DE" dirty="0">
                <a:latin typeface="Gotham Book" pitchFamily="2" charset="0"/>
              </a:rPr>
              <a:t>Performance-Paket.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0BBEC-715B-AB4B-B1F4-4DBBA611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1359" y="2000031"/>
            <a:ext cx="339220" cy="33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DE8FB-080C-0240-B66E-CB00C934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2462452"/>
            <a:ext cx="339220" cy="339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2867C-1BAA-E849-ABB7-47274AC44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925149"/>
            <a:ext cx="339220" cy="339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180DD-0308-B44D-A63A-F5D5F0E0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387570"/>
            <a:ext cx="339220" cy="339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584ED-910F-2349-8E08-FEFEF83DC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359" y="3853548"/>
            <a:ext cx="339220" cy="3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3B213-89A5-CC44-A39D-F0E99405A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8" r="23010" b="1211"/>
          <a:stretch/>
        </p:blipFill>
        <p:spPr>
          <a:xfrm>
            <a:off x="0" y="0"/>
            <a:ext cx="8668512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6DB8A-1062-254F-9DA3-2BC4F124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190" y="72300"/>
            <a:ext cx="4333998" cy="6713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DDB007-5606-9A49-A7CB-DC01D366DEB5}"/>
              </a:ext>
            </a:extLst>
          </p:cNvPr>
          <p:cNvSpPr txBox="1">
            <a:spLocks/>
          </p:cNvSpPr>
          <p:nvPr/>
        </p:nvSpPr>
        <p:spPr>
          <a:xfrm>
            <a:off x="8823583" y="-156410"/>
            <a:ext cx="2917885" cy="2116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Mehr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Vorteile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des X49™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C1065-16DC-8246-8E87-8A5194882F4C}"/>
              </a:ext>
            </a:extLst>
          </p:cNvPr>
          <p:cNvSpPr/>
          <p:nvPr/>
        </p:nvSpPr>
        <p:spPr>
          <a:xfrm>
            <a:off x="8478222" y="2199834"/>
            <a:ext cx="3283821" cy="473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de-DE" dirty="0">
                <a:solidFill>
                  <a:schemeClr val="bg1"/>
                </a:solidFill>
              </a:rPr>
              <a:t>Unterstützt die Gesundheit und Funktion des Gehirns. 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de-DE" dirty="0">
                <a:solidFill>
                  <a:schemeClr val="bg1"/>
                </a:solidFill>
              </a:rPr>
              <a:t>X49™ ist fokussierter darin, Menschen zu helfen, die ihre Muskeln aufbauen und ihr Körperfett verringern sowie Verbesserungen ihrer Kraft und Ausdauer erzielen wollen.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de-DE" dirty="0">
                <a:solidFill>
                  <a:schemeClr val="bg1"/>
                </a:solidFill>
              </a:rPr>
              <a:t>X49™ ist am vorteilhaftesten für Menschen, die sich konsequent gesund ernähren und trainieren, ein gesundes Herzkreislaufsystem haben und immer gut hydriert bleiben.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10D74C-C937-7840-ACEF-092854400C86}"/>
              </a:ext>
            </a:extLst>
          </p:cNvPr>
          <p:cNvCxnSpPr/>
          <p:nvPr/>
        </p:nvCxnSpPr>
        <p:spPr>
          <a:xfrm>
            <a:off x="8927432" y="2044460"/>
            <a:ext cx="1708484" cy="0"/>
          </a:xfrm>
          <a:prstGeom prst="line">
            <a:avLst/>
          </a:prstGeom>
          <a:ln>
            <a:solidFill>
              <a:schemeClr val="bg1">
                <a:alpha val="399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4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D13590-4FE4-1D42-97AA-5D715D51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65"/>
            <a:ext cx="10515600" cy="220048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4800" dirty="0">
                <a:solidFill>
                  <a:schemeClr val="bg1"/>
                </a:solidFill>
                <a:latin typeface="Gotham Medium" pitchFamily="2" charset="0"/>
              </a:rPr>
              <a:t>Welche Vorteile kann ich bei gemeinsamer Anwendung von X39® &amp; X49™ erwarten?</a:t>
            </a:r>
          </a:p>
        </p:txBody>
      </p:sp>
    </p:spTree>
    <p:extLst>
      <p:ext uri="{BB962C8B-B14F-4D97-AF65-F5344CB8AC3E}">
        <p14:creationId xmlns:p14="http://schemas.microsoft.com/office/powerpoint/2010/main" val="52578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FB3568-2ACC-2D41-9A31-D878C116CC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1050608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Vorteile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der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gemeinsamen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Anwendung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von X39® + X49™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8FBFF-9F15-244D-AED9-9478FDA62122}"/>
              </a:ext>
            </a:extLst>
          </p:cNvPr>
          <p:cNvSpPr txBox="1">
            <a:spLocks/>
          </p:cNvSpPr>
          <p:nvPr/>
        </p:nvSpPr>
        <p:spPr>
          <a:xfrm>
            <a:off x="1155031" y="1773072"/>
            <a:ext cx="9463206" cy="350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latin typeface="Gotham Book" pitchFamily="2" charset="0"/>
              </a:rPr>
              <a:t>Die gleichzeitige Anwendung von X39</a:t>
            </a:r>
            <a:r>
              <a:rPr lang="en-US" sz="2000" dirty="0">
                <a:latin typeface="Gotham Book" pitchFamily="2" charset="0"/>
              </a:rPr>
              <a:t>®</a:t>
            </a:r>
            <a:r>
              <a:rPr lang="de-DE" sz="2000" dirty="0">
                <a:latin typeface="Gotham Book" pitchFamily="2" charset="0"/>
              </a:rPr>
              <a:t> und X49</a:t>
            </a:r>
            <a:r>
              <a:rPr lang="en-US" sz="2000" dirty="0">
                <a:latin typeface="Gotham Book" pitchFamily="2" charset="0"/>
              </a:rPr>
              <a:t>™</a:t>
            </a:r>
            <a:r>
              <a:rPr lang="de-DE" sz="2000" dirty="0">
                <a:latin typeface="Gotham Book" pitchFamily="2" charset="0"/>
              </a:rPr>
              <a:t> setzt ihre synergetischen Vorteile frei.</a:t>
            </a:r>
            <a:br>
              <a:rPr lang="en-US" sz="2000" dirty="0">
                <a:latin typeface="Gotham Book" pitchFamily="2" charset="0"/>
              </a:rPr>
            </a:br>
            <a:endParaRPr lang="en-US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de-DE" sz="2000" dirty="0">
                <a:latin typeface="Gotham Book" pitchFamily="2" charset="0"/>
              </a:rPr>
              <a:t>X39</a:t>
            </a:r>
            <a:r>
              <a:rPr lang="en-US" sz="2000" dirty="0">
                <a:latin typeface="Gotham Book" pitchFamily="2" charset="0"/>
              </a:rPr>
              <a:t>®</a:t>
            </a:r>
            <a:r>
              <a:rPr lang="de-DE" sz="2000" dirty="0">
                <a:latin typeface="Gotham Book" pitchFamily="2" charset="0"/>
              </a:rPr>
              <a:t> hilft bei der Erhöhung der Stammzellen, während X49</a:t>
            </a:r>
            <a:r>
              <a:rPr lang="en-US" sz="2000" dirty="0">
                <a:latin typeface="Gotham Book" pitchFamily="2" charset="0"/>
              </a:rPr>
              <a:t>™</a:t>
            </a:r>
            <a:r>
              <a:rPr lang="de-DE" sz="2000" dirty="0">
                <a:latin typeface="Gotham Book" pitchFamily="2" charset="0"/>
              </a:rPr>
              <a:t> bei der Umformung des Körpers und der Verbesserung der Körperzusammensetzung hilft.</a:t>
            </a:r>
          </a:p>
          <a:p>
            <a:pPr marL="0" indent="0">
              <a:buNone/>
            </a:pPr>
            <a:endParaRPr lang="de-DE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de-DE" sz="2000" dirty="0">
                <a:latin typeface="Gotham Book" pitchFamily="2" charset="0"/>
              </a:rPr>
              <a:t>Die gemeinsame Anwendung steigert die Vorteile beider Produkte und verbessert die Gesamtgesundheit und Leistungsfähigkeit exponentiell.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1A027-1B03-9247-BC0E-057487EF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1734449"/>
            <a:ext cx="504684" cy="50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439E5-425E-6243-8F26-1AC9342C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640914"/>
            <a:ext cx="504684" cy="50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2E260-A90A-B941-9A37-C6E282E4B6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638523"/>
            <a:ext cx="504684" cy="5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0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852B08-5CFF-3C4F-AD1F-CF5293F75B1C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823712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IE" sz="4800" dirty="0" err="1">
                <a:solidFill>
                  <a:srgbClr val="8C0E56"/>
                </a:solidFill>
                <a:latin typeface="Gotham Medium" pitchFamily="2" charset="0"/>
              </a:rPr>
              <a:t>Verbesserung</a:t>
            </a:r>
            <a:r>
              <a:rPr lang="en-IE" sz="4800" dirty="0">
                <a:solidFill>
                  <a:srgbClr val="8C0E56"/>
                </a:solidFill>
                <a:latin typeface="Gotham Medium" pitchFamily="2" charset="0"/>
              </a:rPr>
              <a:t> in % </a:t>
            </a:r>
            <a:r>
              <a:rPr lang="en-IE" sz="4800" dirty="0" err="1">
                <a:solidFill>
                  <a:srgbClr val="8C0E56"/>
                </a:solidFill>
                <a:latin typeface="Gotham Medium" pitchFamily="2" charset="0"/>
              </a:rPr>
              <a:t>mit</a:t>
            </a:r>
            <a:r>
              <a:rPr lang="en-IE" sz="4800" dirty="0">
                <a:solidFill>
                  <a:srgbClr val="8C0E56"/>
                </a:solidFill>
                <a:latin typeface="Gotham Medium" pitchFamily="2" charset="0"/>
              </a:rPr>
              <a:t> X49™ vs. X39® + X49™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61B243-2829-F942-B2CD-27D8A17BC050}"/>
              </a:ext>
            </a:extLst>
          </p:cNvPr>
          <p:cNvSpPr/>
          <p:nvPr/>
        </p:nvSpPr>
        <p:spPr>
          <a:xfrm>
            <a:off x="491359" y="1988693"/>
            <a:ext cx="2344442" cy="804957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Nur X49™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295DF-58F3-7340-BC76-0D8B8DD65BCA}"/>
              </a:ext>
            </a:extLst>
          </p:cNvPr>
          <p:cNvSpPr/>
          <p:nvPr/>
        </p:nvSpPr>
        <p:spPr>
          <a:xfrm>
            <a:off x="6299154" y="1988879"/>
            <a:ext cx="2823384" cy="104439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X39® + X49™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6411A-5DE3-494C-A77D-9D3010C8937D}"/>
              </a:ext>
            </a:extLst>
          </p:cNvPr>
          <p:cNvSpPr/>
          <p:nvPr/>
        </p:nvSpPr>
        <p:spPr>
          <a:xfrm>
            <a:off x="4263488" y="2934547"/>
            <a:ext cx="257888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72,73 %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22,63 %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57,14 %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4,04 %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AA4D2-B854-7847-B680-C337298446EC}"/>
              </a:ext>
            </a:extLst>
          </p:cNvPr>
          <p:cNvSpPr/>
          <p:nvPr/>
        </p:nvSpPr>
        <p:spPr>
          <a:xfrm>
            <a:off x="477504" y="2907710"/>
            <a:ext cx="38519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Fahrrad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verbrannte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Kalorien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Fahrrad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Höchsttempo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Fahrrad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Distanz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Puls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Verringerung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66B8E6-4153-AA46-94F3-AB13B6EA1E73}"/>
              </a:ext>
            </a:extLst>
          </p:cNvPr>
          <p:cNvSpPr/>
          <p:nvPr/>
        </p:nvSpPr>
        <p:spPr>
          <a:xfrm rot="16200000" flipH="1">
            <a:off x="5922040" y="-2710223"/>
            <a:ext cx="36000" cy="10750067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A5852-A860-BB43-868C-B5C8B62B47D9}"/>
              </a:ext>
            </a:extLst>
          </p:cNvPr>
          <p:cNvSpPr/>
          <p:nvPr/>
        </p:nvSpPr>
        <p:spPr>
          <a:xfrm>
            <a:off x="10085138" y="2922437"/>
            <a:ext cx="157393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90,91 %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27,54 %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65,15 %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5,38 %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A7CDA-034C-4741-9B2B-850020768600}"/>
              </a:ext>
            </a:extLst>
          </p:cNvPr>
          <p:cNvSpPr/>
          <p:nvPr/>
        </p:nvSpPr>
        <p:spPr>
          <a:xfrm>
            <a:off x="6299154" y="2895600"/>
            <a:ext cx="38519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Fahrrad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verbrannte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Kalorien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Fahrrad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Höchsttempo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Fahrrad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Distanz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Puls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 (</a:t>
            </a:r>
            <a:r>
              <a:rPr lang="en-IE" sz="2400" dirty="0" err="1">
                <a:solidFill>
                  <a:srgbClr val="7C1951"/>
                </a:solidFill>
                <a:latin typeface="Gotham Book" pitchFamily="2" charset="0"/>
              </a:rPr>
              <a:t>Verringerung</a:t>
            </a:r>
            <a:r>
              <a:rPr lang="en-IE" sz="2400" dirty="0">
                <a:solidFill>
                  <a:srgbClr val="7C1951"/>
                </a:solidFill>
                <a:latin typeface="Gotham Book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250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79C24C-3352-2147-BA6D-421DDAC25809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Veränderungen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im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Körper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54597E-CFA3-FA48-844F-9317D5C5675F}"/>
              </a:ext>
            </a:extLst>
          </p:cNvPr>
          <p:cNvSpPr txBox="1">
            <a:spLocks/>
          </p:cNvSpPr>
          <p:nvPr/>
        </p:nvSpPr>
        <p:spPr>
          <a:xfrm>
            <a:off x="491359" y="1905421"/>
            <a:ext cx="9192127" cy="25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Was die Daten zeigen: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X39® und X49™ helfen, den Körper zu formen, aber auf unterschiedliche Weise. 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Durch Ergänzung von X49™ wird der Fettabbau erhöht (11 % Punkte in 60 Tagen).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X49™ macht den Körper schlanker und stärker. 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Die gemeinsame Anwendung von X39® und X49™ bewirkt mehr Veränderungen.</a:t>
            </a:r>
          </a:p>
        </p:txBody>
      </p:sp>
    </p:spTree>
    <p:extLst>
      <p:ext uri="{BB962C8B-B14F-4D97-AF65-F5344CB8AC3E}">
        <p14:creationId xmlns:p14="http://schemas.microsoft.com/office/powerpoint/2010/main" val="113461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7997B79-32AA-9345-BB65-A43BECD1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8" y="1829919"/>
            <a:ext cx="6892582" cy="335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AB0348-51BE-8748-A3D5-8E038D29483E}"/>
              </a:ext>
            </a:extLst>
          </p:cNvPr>
          <p:cNvSpPr txBox="1"/>
          <p:nvPr/>
        </p:nvSpPr>
        <p:spPr>
          <a:xfrm>
            <a:off x="4959896" y="5179360"/>
            <a:ext cx="22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X39®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Nacken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5EA43-70E6-9B46-A31F-EDB4B148441F}"/>
              </a:ext>
            </a:extLst>
          </p:cNvPr>
          <p:cNvSpPr txBox="1"/>
          <p:nvPr/>
        </p:nvSpPr>
        <p:spPr>
          <a:xfrm>
            <a:off x="8248692" y="5150750"/>
            <a:ext cx="28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X49™ </a:t>
            </a:r>
            <a:r>
              <a:rPr lang="en-US" dirty="0" err="1"/>
              <a:t>unter</a:t>
            </a:r>
            <a:r>
              <a:rPr lang="en-US" dirty="0"/>
              <a:t> dem </a:t>
            </a:r>
            <a:r>
              <a:rPr lang="en-US" dirty="0" err="1"/>
              <a:t>Bauchnabel</a:t>
            </a:r>
            <a:r>
              <a:rPr lang="en-US" dirty="0"/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6518B-722A-3A43-A58E-39E71C291320}"/>
              </a:ext>
            </a:extLst>
          </p:cNvPr>
          <p:cNvSpPr/>
          <p:nvPr/>
        </p:nvSpPr>
        <p:spPr>
          <a:xfrm>
            <a:off x="8248692" y="2191044"/>
            <a:ext cx="2573112" cy="2573112"/>
          </a:xfrm>
          <a:prstGeom prst="ellipse">
            <a:avLst/>
          </a:prstGeom>
          <a:noFill/>
          <a:ln w="76200">
            <a:solidFill>
              <a:srgbClr val="7C1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928079-CB2F-9F4A-B1A7-EC796728A78D}"/>
              </a:ext>
            </a:extLst>
          </p:cNvPr>
          <p:cNvSpPr txBox="1">
            <a:spLocks/>
          </p:cNvSpPr>
          <p:nvPr/>
        </p:nvSpPr>
        <p:spPr>
          <a:xfrm>
            <a:off x="296552" y="1599313"/>
            <a:ext cx="3513448" cy="273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 </a:t>
            </a:r>
            <a:r>
              <a:rPr lang="en-US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Pflaster-Platzierung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70579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844914-B74B-A641-B27C-E705DEDA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1832621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Performance-</a:t>
            </a:r>
            <a:r>
              <a:rPr lang="en-IE" sz="4800" dirty="0" err="1">
                <a:solidFill>
                  <a:schemeClr val="bg1"/>
                </a:solidFill>
                <a:latin typeface="Gotham Medium" pitchFamily="2" charset="0"/>
              </a:rPr>
              <a:t>Paket</a:t>
            </a:r>
            <a:endParaRPr lang="en-IE" sz="4800" dirty="0">
              <a:solidFill>
                <a:schemeClr val="bg1"/>
              </a:solidFill>
              <a:latin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4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6B3160-8260-3B4D-818D-CF0CBF904214}"/>
              </a:ext>
            </a:extLst>
          </p:cNvPr>
          <p:cNvSpPr/>
          <p:nvPr/>
        </p:nvSpPr>
        <p:spPr>
          <a:xfrm>
            <a:off x="4893837" y="2110837"/>
            <a:ext cx="3356242" cy="1863179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EDF3D5D-6073-3A48-8EFC-8C6F434AB415}"/>
              </a:ext>
            </a:extLst>
          </p:cNvPr>
          <p:cNvSpPr/>
          <p:nvPr/>
        </p:nvSpPr>
        <p:spPr>
          <a:xfrm>
            <a:off x="8493381" y="2110837"/>
            <a:ext cx="3266101" cy="186317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9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647027F-21DA-F54D-BFDD-1DAD563C4987}"/>
              </a:ext>
            </a:extLst>
          </p:cNvPr>
          <p:cNvSpPr/>
          <p:nvPr/>
        </p:nvSpPr>
        <p:spPr>
          <a:xfrm>
            <a:off x="8506675" y="4145859"/>
            <a:ext cx="3252807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BE9EB5-A6FC-EF4D-A2E0-C4757B73E0DA}"/>
              </a:ext>
            </a:extLst>
          </p:cNvPr>
          <p:cNvSpPr/>
          <p:nvPr/>
        </p:nvSpPr>
        <p:spPr>
          <a:xfrm>
            <a:off x="4978466" y="4145859"/>
            <a:ext cx="3356242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52AC-83E2-9C44-AE92-4B96EF04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83" y="2255712"/>
            <a:ext cx="3849039" cy="3239630"/>
          </a:xfrm>
        </p:spPr>
        <p:txBody>
          <a:bodyPr>
            <a:normAutofit/>
          </a:bodyPr>
          <a:lstStyle/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Das Performance-Paket ist die beste Möglichkeit, X39® und X49™ gemeinsam zu erleben.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Enthält je 30 Pflaster von X39® und X49™.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rgbClr val="7C1951"/>
                </a:solidFill>
                <a:latin typeface="Gotham Book" pitchFamily="2" charset="0"/>
              </a:rPr>
              <a:t>Sparen Sie</a:t>
            </a:r>
            <a:r>
              <a:rPr lang="de-DE" sz="2000" dirty="0">
                <a:latin typeface="Gotham Book" pitchFamily="2" charset="0"/>
              </a:rPr>
              <a:t> </a:t>
            </a:r>
            <a:r>
              <a:rPr lang="de-DE" sz="2000" b="1" dirty="0">
                <a:solidFill>
                  <a:srgbClr val="7C1951"/>
                </a:solidFill>
                <a:latin typeface="Gotham Book" pitchFamily="2" charset="0"/>
              </a:rPr>
              <a:t>20 $ </a:t>
            </a:r>
            <a:r>
              <a:rPr lang="de-DE" sz="2000" dirty="0">
                <a:latin typeface="Gotham Book" pitchFamily="2" charset="0"/>
              </a:rPr>
              <a:t>mit einem rabattierten Paketpreis.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rgbClr val="7C1951"/>
                </a:solidFill>
                <a:latin typeface="Gotham Book" pitchFamily="2" charset="0"/>
              </a:rPr>
              <a:t>Sparen Sie weitere 10</a:t>
            </a:r>
            <a:r>
              <a:rPr lang="de-DE" sz="2000" dirty="0">
                <a:latin typeface="Gotham Book" pitchFamily="2" charset="0"/>
              </a:rPr>
              <a:t> </a:t>
            </a:r>
            <a:r>
              <a:rPr lang="de-DE" sz="2000" b="1" dirty="0">
                <a:solidFill>
                  <a:srgbClr val="7C1951"/>
                </a:solidFill>
                <a:latin typeface="Gotham Book" pitchFamily="2" charset="0"/>
              </a:rPr>
              <a:t>$ </a:t>
            </a:r>
            <a:r>
              <a:rPr lang="de-DE" sz="2000" dirty="0">
                <a:latin typeface="Gotham Book" pitchFamily="2" charset="0"/>
              </a:rPr>
              <a:t>mit einer monatlichen Abonnement-Bestellung. </a:t>
            </a:r>
            <a:endParaRPr lang="de-DE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541F9A-DD75-8242-9742-D265B963E773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Erhalten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Sie die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Vorteile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von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beiden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mit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dem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9FC0F-75B8-AA4D-90C8-4C4B265B495A}"/>
              </a:ext>
            </a:extLst>
          </p:cNvPr>
          <p:cNvSpPr txBox="1">
            <a:spLocks/>
          </p:cNvSpPr>
          <p:nvPr/>
        </p:nvSpPr>
        <p:spPr>
          <a:xfrm>
            <a:off x="532923" y="1271752"/>
            <a:ext cx="5563078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i="1" dirty="0">
                <a:solidFill>
                  <a:srgbClr val="7C1951"/>
                </a:solidFill>
                <a:latin typeface="Gotham Light" pitchFamily="2" charset="0"/>
              </a:rPr>
              <a:t>Performance-</a:t>
            </a:r>
            <a:r>
              <a:rPr lang="en-US" sz="4000" i="1" dirty="0" err="1">
                <a:solidFill>
                  <a:srgbClr val="7C1951"/>
                </a:solidFill>
                <a:latin typeface="Gotham Light" pitchFamily="2" charset="0"/>
              </a:rPr>
              <a:t>Paket</a:t>
            </a:r>
            <a:endParaRPr lang="en-US" sz="40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CF01D-988E-2346-8E4E-AEA8B19DCA94}"/>
              </a:ext>
            </a:extLst>
          </p:cNvPr>
          <p:cNvSpPr/>
          <p:nvPr/>
        </p:nvSpPr>
        <p:spPr>
          <a:xfrm>
            <a:off x="5084190" y="2346618"/>
            <a:ext cx="2344442" cy="353923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Regulärer</a:t>
            </a: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 </a:t>
            </a:r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Kauf</a:t>
            </a:r>
            <a:endParaRPr lang="en-IE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53567-674D-824B-A1FC-3A3D6D56E9C8}"/>
              </a:ext>
            </a:extLst>
          </p:cNvPr>
          <p:cNvSpPr/>
          <p:nvPr/>
        </p:nvSpPr>
        <p:spPr>
          <a:xfrm>
            <a:off x="6883685" y="2829700"/>
            <a:ext cx="14775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99,95 $ | 77 BV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99,95 $ | 77 BV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199,90 $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04146-DDDD-F24D-B55B-C50AEBD1144B}"/>
              </a:ext>
            </a:extLst>
          </p:cNvPr>
          <p:cNvSpPr/>
          <p:nvPr/>
        </p:nvSpPr>
        <p:spPr>
          <a:xfrm>
            <a:off x="5084190" y="2817730"/>
            <a:ext cx="23444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Eine </a:t>
            </a:r>
            <a:r>
              <a:rPr lang="en-I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Packung</a:t>
            </a: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 X39®: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Eine </a:t>
            </a:r>
            <a:r>
              <a:rPr lang="en-I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Packung</a:t>
            </a: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 X49™: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GESAMT: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E2C6A-C5A1-5E46-818C-227305C0E9A0}"/>
              </a:ext>
            </a:extLst>
          </p:cNvPr>
          <p:cNvSpPr/>
          <p:nvPr/>
        </p:nvSpPr>
        <p:spPr>
          <a:xfrm>
            <a:off x="8586969" y="2292842"/>
            <a:ext cx="2681332" cy="60959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Leistungspaket</a:t>
            </a:r>
            <a:b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</a:b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</a:t>
            </a:r>
            <a:r>
              <a:rPr lang="en-IE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Rabattpreis</a:t>
            </a: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EEF367-948D-C84F-899F-1BC05EFCFD66}"/>
              </a:ext>
            </a:extLst>
          </p:cNvPr>
          <p:cNvSpPr/>
          <p:nvPr/>
        </p:nvSpPr>
        <p:spPr>
          <a:xfrm>
            <a:off x="8586969" y="2903422"/>
            <a:ext cx="317251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Ein </a:t>
            </a: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Performance-</a:t>
            </a:r>
            <a:r>
              <a:rPr lang="en-I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Paket</a:t>
            </a: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16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GESAMT:              </a:t>
            </a: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179,95 $ | 156 BV+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3DF04-8CAF-6F48-927F-BF4F11D654C6}"/>
              </a:ext>
            </a:extLst>
          </p:cNvPr>
          <p:cNvSpPr/>
          <p:nvPr/>
        </p:nvSpPr>
        <p:spPr>
          <a:xfrm>
            <a:off x="5084190" y="4296399"/>
            <a:ext cx="2861452" cy="609599"/>
          </a:xfrm>
          <a:prstGeom prst="rect">
            <a:avLst/>
          </a:prstGeom>
        </p:spPr>
        <p:txBody>
          <a:bodyPr wrap="square" anchor="t">
            <a:normAutofit fontScale="92500"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Performance-</a:t>
            </a:r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Paket</a:t>
            </a:r>
            <a:endParaRPr lang="en-IE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</a:t>
            </a:r>
            <a:r>
              <a:rPr lang="en-IE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Reguläre</a:t>
            </a: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 </a:t>
            </a:r>
            <a:r>
              <a:rPr lang="en-IE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Bestellung</a:t>
            </a: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F684E-1A96-F64C-8C70-0C09AE665EA3}"/>
              </a:ext>
            </a:extLst>
          </p:cNvPr>
          <p:cNvSpPr/>
          <p:nvPr/>
        </p:nvSpPr>
        <p:spPr>
          <a:xfrm>
            <a:off x="8586969" y="4242862"/>
            <a:ext cx="3013840" cy="815169"/>
          </a:xfrm>
          <a:prstGeom prst="rect">
            <a:avLst/>
          </a:prstGeom>
        </p:spPr>
        <p:txBody>
          <a:bodyPr wrap="square" anchor="t">
            <a:normAutofit fontScale="92500"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Performance-</a:t>
            </a:r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Paket</a:t>
            </a:r>
            <a:endParaRPr lang="en-IE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</a:t>
            </a:r>
            <a:r>
              <a:rPr lang="en-IE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Monatliche</a:t>
            </a: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 </a:t>
            </a:r>
            <a:r>
              <a:rPr lang="en-IE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Abonnementbestellung</a:t>
            </a:r>
            <a:r>
              <a:rPr lang="en-IE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CBA2B6-4968-7C42-B65F-BB5C870BCC1C}"/>
              </a:ext>
            </a:extLst>
          </p:cNvPr>
          <p:cNvSpPr/>
          <p:nvPr/>
        </p:nvSpPr>
        <p:spPr>
          <a:xfrm>
            <a:off x="6570625" y="5035104"/>
            <a:ext cx="1783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179,95 $ | 156 BV+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3B4C8-08B6-D249-B30C-C2EA60A3AFBB}"/>
              </a:ext>
            </a:extLst>
          </p:cNvPr>
          <p:cNvSpPr/>
          <p:nvPr/>
        </p:nvSpPr>
        <p:spPr>
          <a:xfrm>
            <a:off x="5130014" y="5035104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GESAMT: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4EEAFC-F084-D644-9140-FB8F2B5609F1}"/>
              </a:ext>
            </a:extLst>
          </p:cNvPr>
          <p:cNvSpPr/>
          <p:nvPr/>
        </p:nvSpPr>
        <p:spPr>
          <a:xfrm>
            <a:off x="10027578" y="4984943"/>
            <a:ext cx="1812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169,95 $ | 156 BV+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B2477E-6F5C-9345-BB53-E4D483A071E4}"/>
              </a:ext>
            </a:extLst>
          </p:cNvPr>
          <p:cNvSpPr/>
          <p:nvPr/>
        </p:nvSpPr>
        <p:spPr>
          <a:xfrm>
            <a:off x="8586969" y="4984943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GESAMT: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BCCF6-AACD-4524-96EE-3166F5A1702D}"/>
              </a:ext>
            </a:extLst>
          </p:cNvPr>
          <p:cNvSpPr/>
          <p:nvPr/>
        </p:nvSpPr>
        <p:spPr>
          <a:xfrm>
            <a:off x="212906" y="5500290"/>
            <a:ext cx="4871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de-DE" sz="1200" dirty="0">
                <a:solidFill>
                  <a:srgbClr val="7C1951"/>
                </a:solidFill>
                <a:latin typeface="Gotham Book" pitchFamily="2" charset="0"/>
              </a:rPr>
              <a:t>+Preis nur bis 28. April 2022, danach wird der Preis auf 179,95 $ steigen | 140 BV (Großhandel) und 169,95 $ | 140 BV (Monatliche Abonnementbestellung)</a:t>
            </a:r>
          </a:p>
        </p:txBody>
      </p:sp>
    </p:spTree>
    <p:extLst>
      <p:ext uri="{BB962C8B-B14F-4D97-AF65-F5344CB8AC3E}">
        <p14:creationId xmlns:p14="http://schemas.microsoft.com/office/powerpoint/2010/main" val="7373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9E2B3A-1750-6D4A-8F96-D9D88FBA2C13}"/>
              </a:ext>
            </a:extLst>
          </p:cNvPr>
          <p:cNvSpPr/>
          <p:nvPr/>
        </p:nvSpPr>
        <p:spPr>
          <a:xfrm>
            <a:off x="1" y="0"/>
            <a:ext cx="11093116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47B0F-73D0-3145-A7DA-3EE8412B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16E5D3-0DB1-2547-BB42-80D96A6B9403}"/>
              </a:ext>
            </a:extLst>
          </p:cNvPr>
          <p:cNvSpPr txBox="1">
            <a:spLocks/>
          </p:cNvSpPr>
          <p:nvPr/>
        </p:nvSpPr>
        <p:spPr>
          <a:xfrm>
            <a:off x="8297333" y="2658984"/>
            <a:ext cx="3604478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 </a:t>
            </a:r>
            <a:r>
              <a:rPr lang="en-US" altLang="ko-KR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Performance-</a:t>
            </a:r>
            <a:r>
              <a:rPr lang="en-US" altLang="ko-KR" sz="40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Paket</a:t>
            </a:r>
            <a:endParaRPr lang="en-US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8FB2D0-C1FD-7346-9208-C57D54A5EC2D}"/>
              </a:ext>
            </a:extLst>
          </p:cNvPr>
          <p:cNvCxnSpPr>
            <a:cxnSpLocks/>
          </p:cNvCxnSpPr>
          <p:nvPr/>
        </p:nvCxnSpPr>
        <p:spPr>
          <a:xfrm>
            <a:off x="8758990" y="4174051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6F67743-B6F1-FE49-B245-349EB1FB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8" y="962526"/>
            <a:ext cx="5183161" cy="51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0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B7AB-1C95-8D43-8AEF-86B11F74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974595"/>
          </a:xfrm>
        </p:spPr>
        <p:txBody>
          <a:bodyPr>
            <a:norm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Gotham Medium" pitchFamily="2" charset="0"/>
              </a:rPr>
              <a:t>Übersicht der Produktvorteile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C070560-A89D-8640-8CE4-48BBC3C26715}"/>
              </a:ext>
            </a:extLst>
          </p:cNvPr>
          <p:cNvSpPr txBox="1">
            <a:spLocks/>
          </p:cNvSpPr>
          <p:nvPr/>
        </p:nvSpPr>
        <p:spPr>
          <a:xfrm>
            <a:off x="1513490" y="2807138"/>
            <a:ext cx="9144000" cy="65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600">
                <a:solidFill>
                  <a:schemeClr val="bg1"/>
                </a:solidFill>
                <a:latin typeface="Gotham Medium" pitchFamily="2" charset="0"/>
              </a:rPr>
              <a:t>X39® + X49™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EC4B3-58E9-2147-B321-464BD0E8CC82}"/>
              </a:ext>
            </a:extLst>
          </p:cNvPr>
          <p:cNvSpPr txBox="1"/>
          <p:nvPr/>
        </p:nvSpPr>
        <p:spPr>
          <a:xfrm>
            <a:off x="2581552" y="4102353"/>
            <a:ext cx="7028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chemeClr val="bg1"/>
                </a:solidFill>
                <a:latin typeface="Gotham Book" pitchFamily="2" charset="0"/>
              </a:rPr>
              <a:t>X49™ ist am stärksten bei gemeinsamer Anwendung mit dem X39®, also lassen Sie uns zuerst eine kurze Übersicht über die Vorteile des jeweiligen Produkts ansehen. </a:t>
            </a:r>
          </a:p>
        </p:txBody>
      </p:sp>
    </p:spTree>
    <p:extLst>
      <p:ext uri="{BB962C8B-B14F-4D97-AF65-F5344CB8AC3E}">
        <p14:creationId xmlns:p14="http://schemas.microsoft.com/office/powerpoint/2010/main" val="34105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A3CB-3353-854B-8630-D484C678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4"/>
            <a:ext cx="7176796" cy="373872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200" dirty="0">
                <a:latin typeface="Gotham Book" pitchFamily="2" charset="0"/>
              </a:rPr>
              <a:t>Der Hauptvorteil des </a:t>
            </a:r>
            <a:r>
              <a:rPr lang="de-DE" sz="2200" dirty="0">
                <a:solidFill>
                  <a:srgbClr val="0070C0"/>
                </a:solidFill>
                <a:latin typeface="Gotham Book" pitchFamily="2" charset="0"/>
              </a:rPr>
              <a:t>X39® </a:t>
            </a:r>
            <a:r>
              <a:rPr lang="de-DE" sz="2200" dirty="0">
                <a:latin typeface="Gotham Book" pitchFamily="2" charset="0"/>
              </a:rPr>
              <a:t>ist die </a:t>
            </a:r>
            <a:r>
              <a:rPr lang="de-DE" sz="2200" dirty="0">
                <a:solidFill>
                  <a:schemeClr val="accent1"/>
                </a:solidFill>
                <a:latin typeface="Gotham Book" pitchFamily="2" charset="0"/>
              </a:rPr>
              <a:t>Aktivierung und Erhöhung der Stammzellen</a:t>
            </a:r>
            <a:r>
              <a:rPr lang="de-DE" sz="2200" dirty="0">
                <a:latin typeface="Gotham Book" pitchFamily="2" charset="0"/>
              </a:rPr>
              <a:t>, die dazu führt, dass die Zellen sich wie jüngere, gesündere Zellen verhalten. Dies führt zu:</a:t>
            </a:r>
            <a:endParaRPr lang="de-DE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Gesteigerter Energie und besserem Schlaf.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Unterstützung des Immunsystems.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Linderung leichter Beschwerden und Schmerzen.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Verbesserter Kognition.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Verbesserter Hautqualität, verringertem Auftreten von Linien und Falten.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000" dirty="0">
                <a:latin typeface="Gotham Book" pitchFamily="2" charset="0"/>
              </a:rPr>
              <a:t>Unterstützung des natürlichen Wundheilprozesses.</a:t>
            </a:r>
          </a:p>
          <a:p>
            <a:pPr lvl="1"/>
            <a:endParaRPr lang="de-DE" dirty="0">
              <a:latin typeface="Gotham Medium" pitchFamily="2" charset="0"/>
            </a:endParaRPr>
          </a:p>
          <a:p>
            <a:pPr lvl="1"/>
            <a:endParaRPr lang="de-DE" dirty="0">
              <a:latin typeface="Gotham Medium" pitchFamily="2" charset="0"/>
            </a:endParaRPr>
          </a:p>
          <a:p>
            <a:pPr lvl="1"/>
            <a:endParaRPr lang="de-DE" dirty="0">
              <a:latin typeface="Gotham Medium" pitchFamily="2" charset="0"/>
            </a:endParaRPr>
          </a:p>
          <a:p>
            <a:pPr marL="0" indent="0">
              <a:buNone/>
            </a:pPr>
            <a:endParaRPr lang="de-DE" dirty="0">
              <a:latin typeface="Gotham Medium" pitchFamily="2" charset="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EC4207-6485-4EA2-BDB2-25FC9EC0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55" y="1960562"/>
            <a:ext cx="4351338" cy="4351338"/>
          </a:xfrm>
          <a:prstGeom prst="rect">
            <a:avLst/>
          </a:prstGeom>
          <a:ln>
            <a:noFill/>
          </a:ln>
          <a:effectLst>
            <a:outerShdw blurRad="482148" dist="139700" dir="2700000" sx="101000" sy="101000" algn="tl" rotWithShape="0">
              <a:srgbClr val="333333">
                <a:alpha val="12562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9746B0-FE75-934A-B45E-DD3128E3299E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i="1" dirty="0" err="1">
                <a:solidFill>
                  <a:srgbClr val="7C1951"/>
                </a:solidFill>
                <a:latin typeface="Gotham Medium" pitchFamily="2" charset="0"/>
              </a:rPr>
              <a:t>Vorteile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des X39®</a:t>
            </a:r>
            <a:endParaRPr lang="en-US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7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C2E0-13CD-4E40-8BC3-4AC42569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6421016" cy="352282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200" dirty="0">
                <a:latin typeface="Gotham Book" pitchFamily="2" charset="0"/>
              </a:rPr>
              <a:t>Der Hauptvorteil des </a:t>
            </a:r>
            <a:r>
              <a:rPr lang="de-DE" sz="2200" dirty="0">
                <a:solidFill>
                  <a:srgbClr val="8D1D59"/>
                </a:solidFill>
                <a:latin typeface="Gotham Book" pitchFamily="2" charset="0"/>
              </a:rPr>
              <a:t>X49™</a:t>
            </a:r>
            <a:r>
              <a:rPr lang="de-DE" sz="2200" dirty="0">
                <a:solidFill>
                  <a:srgbClr val="0070C0"/>
                </a:solidFill>
                <a:latin typeface="Gotham Book" pitchFamily="2" charset="0"/>
              </a:rPr>
              <a:t> </a:t>
            </a:r>
            <a:r>
              <a:rPr lang="de-DE" sz="2200" dirty="0">
                <a:latin typeface="Gotham Book" pitchFamily="2" charset="0"/>
              </a:rPr>
              <a:t>ist die Förderung einer Steigerung der Leistung in </a:t>
            </a:r>
            <a:r>
              <a:rPr lang="de-DE" sz="2200" dirty="0">
                <a:solidFill>
                  <a:srgbClr val="7C1951"/>
                </a:solidFill>
                <a:latin typeface="Gotham Book" pitchFamily="2" charset="0"/>
              </a:rPr>
              <a:t>Kraft und Ausdauer</a:t>
            </a:r>
            <a:r>
              <a:rPr lang="de-DE" sz="2200" dirty="0">
                <a:latin typeface="Gotham Book" pitchFamily="2" charset="0"/>
              </a:rPr>
              <a:t>. Genauer gesagt, unterstützt es:</a:t>
            </a:r>
            <a:endParaRPr lang="de-DE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100" dirty="0">
                <a:latin typeface="Gotham Book" pitchFamily="2" charset="0"/>
              </a:rPr>
              <a:t>Ein gesundes Herzkreislauf-System. 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100" dirty="0">
                <a:latin typeface="Gotham Book" pitchFamily="2" charset="0"/>
              </a:rPr>
              <a:t>Gesunde kognitive Funktion. 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100" dirty="0">
                <a:latin typeface="Gotham Book" pitchFamily="2" charset="0"/>
              </a:rPr>
              <a:t>Muskelerholung.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100" dirty="0">
                <a:latin typeface="Gotham Book" pitchFamily="2" charset="0"/>
              </a:rPr>
              <a:t>Den Fettabbau in Kombination mit einer gesunden Ernährung und einem Trainingsprogramm.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de-DE" sz="2100" dirty="0">
                <a:latin typeface="Gotham Book" pitchFamily="2" charset="0"/>
              </a:rPr>
              <a:t>Knochengesundheit.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3B003-8701-A74F-8110-934313411CE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i="1" dirty="0" err="1">
                <a:solidFill>
                  <a:srgbClr val="7C1951"/>
                </a:solidFill>
                <a:latin typeface="Gotham Medium" pitchFamily="2" charset="0"/>
              </a:rPr>
              <a:t>Vorteile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des X49™</a:t>
            </a:r>
            <a:endParaRPr lang="en-US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B45558F-8217-F84C-BD2F-B9B01DF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947226"/>
            <a:ext cx="4336143" cy="3413990"/>
          </a:xfrm>
          <a:prstGeom prst="rect">
            <a:avLst/>
          </a:prstGeom>
          <a:ln>
            <a:noFill/>
          </a:ln>
          <a:effectLst>
            <a:outerShdw blurRad="482134" dist="139700" dir="2700000" sx="101000" sy="101000" algn="tl" rotWithShape="0">
              <a:srgbClr val="333333">
                <a:alpha val="1314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50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B731F-187B-D749-BA2C-E7B54555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4"/>
            <a:ext cx="10515600" cy="2683959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IE" sz="4800" dirty="0" err="1">
                <a:solidFill>
                  <a:schemeClr val="bg1"/>
                </a:solidFill>
                <a:latin typeface="Gotham Medium" pitchFamily="2" charset="0"/>
              </a:rPr>
              <a:t>Warum</a:t>
            </a: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 </a:t>
            </a:r>
            <a:r>
              <a:rPr lang="en-IE" sz="4800" dirty="0" err="1">
                <a:solidFill>
                  <a:schemeClr val="bg1"/>
                </a:solidFill>
                <a:latin typeface="Gotham Medium" pitchFamily="2" charset="0"/>
              </a:rPr>
              <a:t>ist</a:t>
            </a: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 das X49™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der </a:t>
            </a:r>
            <a:r>
              <a:rPr lang="en-IE" sz="4800" dirty="0" err="1">
                <a:solidFill>
                  <a:schemeClr val="bg1"/>
                </a:solidFill>
                <a:latin typeface="Gotham Medium" pitchFamily="2" charset="0"/>
              </a:rPr>
              <a:t>perfekte</a:t>
            </a: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 </a:t>
            </a:r>
            <a:r>
              <a:rPr lang="en-IE" sz="4800" dirty="0" err="1">
                <a:solidFill>
                  <a:schemeClr val="bg1"/>
                </a:solidFill>
                <a:latin typeface="Gotham Medium" pitchFamily="2" charset="0"/>
              </a:rPr>
              <a:t>Begleiter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des X39®?</a:t>
            </a:r>
          </a:p>
        </p:txBody>
      </p:sp>
    </p:spTree>
    <p:extLst>
      <p:ext uri="{BB962C8B-B14F-4D97-AF65-F5344CB8AC3E}">
        <p14:creationId xmlns:p14="http://schemas.microsoft.com/office/powerpoint/2010/main" val="38575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415692-5CFF-DF4E-8445-61DD9A5A19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Wie </a:t>
            </a:r>
            <a:r>
              <a:rPr lang="en-US" sz="4800" i="1" dirty="0" err="1">
                <a:solidFill>
                  <a:srgbClr val="7C1951"/>
                </a:solidFill>
                <a:latin typeface="Gotham Medium" pitchFamily="2" charset="0"/>
              </a:rPr>
              <a:t>unterscheidet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</a:t>
            </a:r>
            <a:r>
              <a:rPr lang="en-US" sz="4800" dirty="0" err="1">
                <a:solidFill>
                  <a:srgbClr val="7C1951"/>
                </a:solidFill>
                <a:latin typeface="Gotham Medium" pitchFamily="2" charset="0"/>
              </a:rPr>
              <a:t>sich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das X49™ </a:t>
            </a:r>
            <a:r>
              <a:rPr lang="en-US" sz="4800" i="1" dirty="0" err="1">
                <a:solidFill>
                  <a:srgbClr val="7C1951"/>
                </a:solidFill>
                <a:latin typeface="Gotham Light" pitchFamily="2" charset="0"/>
              </a:rPr>
              <a:t>vom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 X39®?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74E23-48BD-5F44-A33A-9AD6A52E6C0F}"/>
              </a:ext>
            </a:extLst>
          </p:cNvPr>
          <p:cNvSpPr txBox="1">
            <a:spLocks/>
          </p:cNvSpPr>
          <p:nvPr/>
        </p:nvSpPr>
        <p:spPr>
          <a:xfrm>
            <a:off x="533399" y="5707117"/>
            <a:ext cx="8505496" cy="78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r>
              <a:rPr lang="en-IE" sz="2000" dirty="0">
                <a:latin typeface="Gotham Book" pitchFamily="2" charset="0"/>
              </a:rPr>
              <a:t>AHK-Cu </a:t>
            </a:r>
            <a:r>
              <a:rPr lang="en-IE" sz="2000" dirty="0" err="1">
                <a:latin typeface="Gotham Book" pitchFamily="2" charset="0"/>
              </a:rPr>
              <a:t>ist</a:t>
            </a:r>
            <a:r>
              <a:rPr lang="en-IE" sz="2000" dirty="0">
                <a:latin typeface="Gotham Book" pitchFamily="2" charset="0"/>
              </a:rPr>
              <a:t> das </a:t>
            </a:r>
            <a:r>
              <a:rPr lang="en-IE" sz="2000" dirty="0" err="1">
                <a:latin typeface="Gotham Book" pitchFamily="2" charset="0"/>
              </a:rPr>
              <a:t>Tochter-Peptid</a:t>
            </a:r>
            <a:r>
              <a:rPr lang="en-IE" sz="2000" dirty="0">
                <a:latin typeface="Gotham Book" pitchFamily="2" charset="0"/>
              </a:rPr>
              <a:t> von GHK-Cu und </a:t>
            </a:r>
            <a:r>
              <a:rPr lang="en-IE" sz="2000" dirty="0" err="1">
                <a:latin typeface="Gotham Book" pitchFamily="2" charset="0"/>
              </a:rPr>
              <a:t>bietet</a:t>
            </a:r>
            <a:r>
              <a:rPr lang="en-IE" sz="2000" dirty="0">
                <a:latin typeface="Gotham Book" pitchFamily="2" charset="0"/>
              </a:rPr>
              <a:t> </a:t>
            </a:r>
            <a:r>
              <a:rPr lang="en-IE" sz="2000" dirty="0" err="1">
                <a:latin typeface="Gotham Book" pitchFamily="2" charset="0"/>
              </a:rPr>
              <a:t>eine</a:t>
            </a:r>
            <a:r>
              <a:rPr lang="en-IE" sz="2000" dirty="0">
                <a:latin typeface="Gotham Book" pitchFamily="2" charset="0"/>
              </a:rPr>
              <a:t> </a:t>
            </a:r>
            <a:r>
              <a:rPr lang="en-IE" sz="2000" dirty="0" err="1">
                <a:latin typeface="Gotham Book" pitchFamily="2" charset="0"/>
              </a:rPr>
              <a:t>Reihe</a:t>
            </a:r>
            <a:r>
              <a:rPr lang="en-IE" sz="2000" dirty="0">
                <a:latin typeface="Gotham Book" pitchFamily="2" charset="0"/>
              </a:rPr>
              <a:t> </a:t>
            </a:r>
            <a:r>
              <a:rPr lang="en-IE" sz="2000" dirty="0" err="1">
                <a:latin typeface="Gotham Book" pitchFamily="2" charset="0"/>
              </a:rPr>
              <a:t>einzigartiger</a:t>
            </a:r>
            <a:r>
              <a:rPr lang="en-IE" sz="2000" dirty="0">
                <a:latin typeface="Gotham Book" pitchFamily="2" charset="0"/>
              </a:rPr>
              <a:t> </a:t>
            </a:r>
            <a:r>
              <a:rPr lang="en-IE" sz="2000" dirty="0" err="1">
                <a:latin typeface="Gotham Book" pitchFamily="2" charset="0"/>
              </a:rPr>
              <a:t>Vorteile</a:t>
            </a:r>
            <a:r>
              <a:rPr lang="en-IE" sz="2000" dirty="0">
                <a:latin typeface="Gotham Book" pitchFamily="2" charset="0"/>
              </a:rPr>
              <a:t> für die </a:t>
            </a:r>
            <a:r>
              <a:rPr lang="en-IE" sz="2000" dirty="0" err="1">
                <a:latin typeface="Gotham Book" pitchFamily="2" charset="0"/>
              </a:rPr>
              <a:t>Stammzellen</a:t>
            </a:r>
            <a:r>
              <a:rPr lang="en-IE" sz="2000" dirty="0">
                <a:latin typeface="Gotham Book" pitchFamily="2" charset="0"/>
              </a:rPr>
              <a:t> und Gesundheit. </a:t>
            </a: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66A3D-FB2A-EA41-AE0D-B1D7F590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10134" y="3206288"/>
            <a:ext cx="1384300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A5FB4-C4A5-B949-9C29-B5D3A9E8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64255" y="3095284"/>
            <a:ext cx="2476500" cy="1739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8ABF9-F07F-554D-AFA6-511CD1465EDB}"/>
              </a:ext>
            </a:extLst>
          </p:cNvPr>
          <p:cNvSpPr/>
          <p:nvPr/>
        </p:nvSpPr>
        <p:spPr>
          <a:xfrm>
            <a:off x="491359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latin typeface="Gotham Book" pitchFamily="2" charset="0"/>
              </a:rPr>
              <a:t>X39® </a:t>
            </a:r>
            <a:r>
              <a:rPr lang="en-IE" sz="2800" dirty="0" err="1">
                <a:latin typeface="Gotham Book" pitchFamily="2" charset="0"/>
              </a:rPr>
              <a:t>erhöht</a:t>
            </a:r>
            <a:r>
              <a:rPr lang="en-IE" sz="2800" dirty="0">
                <a:latin typeface="Gotham Book" pitchFamily="2" charset="0"/>
              </a:rPr>
              <a:t> </a:t>
            </a:r>
            <a:r>
              <a:rPr lang="en-IE" sz="2800" dirty="0">
                <a:latin typeface="Gotham Medium" pitchFamily="2" charset="0"/>
              </a:rPr>
              <a:t>GHK-Cu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09355-D0E3-3D44-8E84-6FBA16E41E30}"/>
              </a:ext>
            </a:extLst>
          </p:cNvPr>
          <p:cNvSpPr/>
          <p:nvPr/>
        </p:nvSpPr>
        <p:spPr>
          <a:xfrm>
            <a:off x="5394435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latin typeface="Gotham Book" pitchFamily="2" charset="0"/>
              </a:rPr>
              <a:t>X49™ </a:t>
            </a:r>
            <a:r>
              <a:rPr lang="en-IE" sz="2800" dirty="0" err="1">
                <a:latin typeface="Gotham Book" pitchFamily="2" charset="0"/>
              </a:rPr>
              <a:t>erhöht</a:t>
            </a:r>
            <a:r>
              <a:rPr lang="en-IE" sz="2800" dirty="0">
                <a:latin typeface="Gotham Book" pitchFamily="2" charset="0"/>
              </a:rPr>
              <a:t> </a:t>
            </a:r>
            <a:r>
              <a:rPr lang="en-IE" sz="2800" dirty="0">
                <a:latin typeface="Gotham Medium" pitchFamily="2" charset="0"/>
              </a:rPr>
              <a:t>AHK-Cu</a:t>
            </a:r>
          </a:p>
        </p:txBody>
      </p:sp>
    </p:spTree>
    <p:extLst>
      <p:ext uri="{BB962C8B-B14F-4D97-AF65-F5344CB8AC3E}">
        <p14:creationId xmlns:p14="http://schemas.microsoft.com/office/powerpoint/2010/main" val="140492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047B0B-B722-A040-A86A-C1C29D2A36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und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D7EBE-73C8-7243-BC69-01E5C90B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latin typeface="Gotham Book" pitchFamily="2" charset="0"/>
              </a:rPr>
              <a:t>Wie X39® ist AHK-</a:t>
            </a:r>
            <a:r>
              <a:rPr lang="de-DE" sz="2000" dirty="0" err="1">
                <a:latin typeface="Gotham Book" pitchFamily="2" charset="0"/>
              </a:rPr>
              <a:t>Cu</a:t>
            </a:r>
            <a:r>
              <a:rPr lang="de-DE" sz="2000" dirty="0">
                <a:latin typeface="Gotham Book" pitchFamily="2" charset="0"/>
              </a:rPr>
              <a:t> ein Kupferpeptid, das im Blut der meisten Tiere zu finden ist.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de-DE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latin typeface="Gotham Book" pitchFamily="2" charset="0"/>
              </a:rPr>
              <a:t>AHK-</a:t>
            </a:r>
            <a:r>
              <a:rPr lang="de-DE" sz="2000" dirty="0" err="1">
                <a:latin typeface="Gotham Book" pitchFamily="2" charset="0"/>
              </a:rPr>
              <a:t>Cu</a:t>
            </a:r>
            <a:r>
              <a:rPr lang="de-DE" sz="2000" dirty="0">
                <a:latin typeface="Gotham Book" pitchFamily="2" charset="0"/>
              </a:rPr>
              <a:t> ist nachgewiesenermaßen an der Gesundheit der vaskulären Endothelzellen (Auskleidung der Blutgefäße) beteiligt.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2F536-6F72-BB4C-9A3B-764D4EC4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0F15F-CF31-FF49-AB3C-B903D85DAB82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und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6551B-868E-9E4A-97D2-E38C80EF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latin typeface="Gotham Book" pitchFamily="2" charset="0"/>
              </a:rPr>
              <a:t>AHK-</a:t>
            </a:r>
            <a:r>
              <a:rPr lang="de-DE" sz="2000" dirty="0" err="1">
                <a:latin typeface="Gotham Book" pitchFamily="2" charset="0"/>
              </a:rPr>
              <a:t>Cu</a:t>
            </a:r>
            <a:r>
              <a:rPr lang="de-DE" sz="2000" dirty="0">
                <a:latin typeface="Gotham Book" pitchFamily="2" charset="0"/>
              </a:rPr>
              <a:t> wird in der Hautpflegebranche seit vielen Jahren erforscht.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de-DE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latin typeface="Gotham Book" pitchFamily="2" charset="0"/>
              </a:rPr>
              <a:t>Zusätzlich zeigen neue Forschungen, dass AHK-</a:t>
            </a:r>
            <a:r>
              <a:rPr lang="de-DE" sz="2000" dirty="0" err="1">
                <a:latin typeface="Gotham Book" pitchFamily="2" charset="0"/>
              </a:rPr>
              <a:t>Cu</a:t>
            </a:r>
            <a:r>
              <a:rPr lang="de-DE" sz="2000" dirty="0">
                <a:latin typeface="Gotham Book" pitchFamily="2" charset="0"/>
              </a:rPr>
              <a:t> ebenso effektiv wie </a:t>
            </a:r>
            <a:r>
              <a:rPr lang="de-DE" sz="2000" dirty="0" err="1">
                <a:latin typeface="Gotham Book" pitchFamily="2" charset="0"/>
              </a:rPr>
              <a:t>Minoxidil</a:t>
            </a:r>
            <a:r>
              <a:rPr lang="de-DE" sz="2000" dirty="0">
                <a:latin typeface="Gotham Book" pitchFamily="2" charset="0"/>
              </a:rPr>
              <a:t> für das Nachwachsen von Haaren ist, auch wenn wir diese Behauptung nicht aufstellen.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de-DE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de-DE" sz="2000" dirty="0">
                <a:latin typeface="Gotham Book" pitchFamily="2" charset="0"/>
              </a:rPr>
              <a:t>In unseren eigenen Forschungen zu AHK-</a:t>
            </a:r>
            <a:r>
              <a:rPr lang="de-DE" sz="2000" dirty="0" err="1">
                <a:latin typeface="Gotham Book" pitchFamily="2" charset="0"/>
              </a:rPr>
              <a:t>Cu</a:t>
            </a:r>
            <a:r>
              <a:rPr lang="de-DE" sz="2000" dirty="0">
                <a:latin typeface="Gotham Book" pitchFamily="2" charset="0"/>
              </a:rPr>
              <a:t> haben wir festgestellt, dass es aufgrund seiner Fähigkeit zur Verstoffwechslung der Aminosäure Alanin einzigartige Vorteile bietet, die X39® perfekt ergänzen.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79294-2FA8-EA44-9C04-765A9297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1457</Words>
  <Application>Microsoft Office PowerPoint</Application>
  <PresentationFormat>Widescreen</PresentationFormat>
  <Paragraphs>186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Gotham Bold</vt:lpstr>
      <vt:lpstr>Gotham Book</vt:lpstr>
      <vt:lpstr>Gotham Light</vt:lpstr>
      <vt:lpstr>Gotham Medium</vt:lpstr>
      <vt:lpstr>Office Theme</vt:lpstr>
      <vt:lpstr>PowerPoint Presentation</vt:lpstr>
      <vt:lpstr>PowerPoint Presentation</vt:lpstr>
      <vt:lpstr>Übersicht der Produktvorteile</vt:lpstr>
      <vt:lpstr>PowerPoint Presentation</vt:lpstr>
      <vt:lpstr>PowerPoint Presentation</vt:lpstr>
      <vt:lpstr>Warum ist das X49™ der perfekte Begleiter des X39®?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Welche Vorteile kann ich von X49™ erwarten?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Welche Vorteile kann ich bei gemeinsamer Anwendung von X39® &amp; X49™ erwarten?</vt:lpstr>
      <vt:lpstr>PowerPoint Presentation</vt:lpstr>
      <vt:lpstr>PowerPoint Presentation</vt:lpstr>
      <vt:lpstr>PowerPoint Presentation</vt:lpstr>
      <vt:lpstr>PowerPoint Presentation</vt:lpstr>
      <vt:lpstr>Performance-Paket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Bundle Education Deck</dc:title>
  <dc:creator>Clayton Caldwell</dc:creator>
  <cp:lastModifiedBy>Lifewave IT</cp:lastModifiedBy>
  <cp:revision>92</cp:revision>
  <dcterms:created xsi:type="dcterms:W3CDTF">2022-01-20T17:43:21Z</dcterms:created>
  <dcterms:modified xsi:type="dcterms:W3CDTF">2022-02-08T11:17:53Z</dcterms:modified>
</cp:coreProperties>
</file>